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5" r:id="rId11"/>
    <p:sldId id="266" r:id="rId12"/>
    <p:sldId id="264" r:id="rId13"/>
    <p:sldId id="268" r:id="rId14"/>
    <p:sldId id="269" r:id="rId15"/>
    <p:sldId id="270" r:id="rId16"/>
    <p:sldId id="267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F13FDF-B0E7-462D-949B-A3BD77045246}" type="datetimeFigureOut">
              <a:rPr lang="en-US" smtClean="0"/>
              <a:pPr/>
              <a:t>8/30/2011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3FAA3FE-D583-47C7-B5A4-8C9EE87D182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Matrices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Don’t be scared…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9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Multiplying a matrix by a matrix: </a:t>
            </a:r>
          </a:p>
          <a:p>
            <a:pPr lvl="1"/>
            <a:r>
              <a:rPr lang="en-US" dirty="0" smtClean="0"/>
              <a:t>the product of matrices A and B (AB) is defined if the number of columns in A equals the number of rows in B.</a:t>
            </a:r>
          </a:p>
          <a:p>
            <a:pPr lvl="1"/>
            <a:r>
              <a:rPr lang="en-US" dirty="0" smtClean="0"/>
              <a:t>Assuming A has </a:t>
            </a:r>
            <a:r>
              <a:rPr lang="en-US" dirty="0" err="1" smtClean="0"/>
              <a:t>ixj</a:t>
            </a:r>
            <a:r>
              <a:rPr lang="en-US" dirty="0" smtClean="0"/>
              <a:t> dimensions and B has </a:t>
            </a:r>
            <a:r>
              <a:rPr lang="en-US" dirty="0" err="1" smtClean="0"/>
              <a:t>jxk</a:t>
            </a:r>
            <a:r>
              <a:rPr lang="en-US" dirty="0" smtClean="0"/>
              <a:t> dimensions, the resulting matrix, C, will have dimensions </a:t>
            </a:r>
            <a:r>
              <a:rPr lang="en-US" dirty="0" err="1" smtClean="0"/>
              <a:t>ixk</a:t>
            </a:r>
            <a:endParaRPr lang="en-US" dirty="0" smtClean="0"/>
          </a:p>
          <a:p>
            <a:pPr lvl="1"/>
            <a:r>
              <a:rPr lang="en-US" dirty="0" smtClean="0"/>
              <a:t>In other words, in order to multiply them the inner dimensions must match and the result is the outer dimensions.</a:t>
            </a:r>
          </a:p>
          <a:p>
            <a:pPr lvl="1"/>
            <a:r>
              <a:rPr lang="en-US" dirty="0" smtClean="0"/>
              <a:t>Each element in C can by computed by: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399" y="5410200"/>
          <a:ext cx="327258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3" imgW="863280" imgH="241200" progId="Equation.DSMT4">
                  <p:embed/>
                </p:oleObj>
              </mc:Choice>
              <mc:Fallback>
                <p:oleObj name="Equation" r:id="rId3" imgW="86328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99" y="5410200"/>
                        <a:ext cx="3272589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Multiplying a matrix by a matrix: 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09600" y="2057400"/>
          <a:ext cx="4572000" cy="443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3" imgW="2819160" imgH="2730240" progId="Equation.DSMT4">
                  <p:embed/>
                </p:oleObj>
              </mc:Choice>
              <mc:Fallback>
                <p:oleObj name="Equation" r:id="rId3" imgW="2819160" imgH="2730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57400"/>
                        <a:ext cx="4572000" cy="443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914400" y="2819400"/>
            <a:ext cx="6172200" cy="750332"/>
            <a:chOff x="914400" y="2819400"/>
            <a:chExt cx="6172200" cy="750332"/>
          </a:xfrm>
        </p:grpSpPr>
        <p:sp>
          <p:nvSpPr>
            <p:cNvPr id="6" name="TextBox 5"/>
            <p:cNvSpPr txBox="1"/>
            <p:nvPr/>
          </p:nvSpPr>
          <p:spPr>
            <a:xfrm>
              <a:off x="3962400" y="3200400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Matching inner dimensions!!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10800000">
              <a:off x="2514600" y="2895600"/>
              <a:ext cx="1371600" cy="4572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914400" y="2819400"/>
              <a:ext cx="2971800" cy="609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09600" y="2667000"/>
            <a:ext cx="7924800" cy="1207532"/>
            <a:chOff x="609600" y="2667000"/>
            <a:chExt cx="7924800" cy="1207532"/>
          </a:xfrm>
        </p:grpSpPr>
        <p:sp>
          <p:nvSpPr>
            <p:cNvPr id="12" name="TextBox 11"/>
            <p:cNvSpPr txBox="1"/>
            <p:nvPr/>
          </p:nvSpPr>
          <p:spPr>
            <a:xfrm>
              <a:off x="3962400" y="3505200"/>
              <a:ext cx="457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Resulting matrix has outer dimensions!!!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0800000" flipV="1">
              <a:off x="1676400" y="3657600"/>
              <a:ext cx="2362200" cy="762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09600" y="2667000"/>
              <a:ext cx="152400" cy="228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590800" y="2667000"/>
              <a:ext cx="152400" cy="228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3400" y="40386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9600" y="4495800"/>
            <a:ext cx="48768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43000" y="22860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971800" y="21336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524000" y="2286000"/>
            <a:ext cx="228600" cy="228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971800" y="2514600"/>
            <a:ext cx="228600" cy="228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828800" y="2286000"/>
            <a:ext cx="228600" cy="228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971800" y="2819400"/>
            <a:ext cx="228600" cy="228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Square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Trace: the sum of the diagonal of a square matrix.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541723"/>
              </p:ext>
            </p:extLst>
          </p:nvPr>
        </p:nvGraphicFramePr>
        <p:xfrm>
          <a:off x="685799" y="2362200"/>
          <a:ext cx="4371641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1320480" imgH="939600" progId="Equation.DSMT4">
                  <p:embed/>
                </p:oleObj>
              </mc:Choice>
              <mc:Fallback>
                <p:oleObj name="Equation" r:id="rId3" imgW="1320480" imgH="93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2362200"/>
                        <a:ext cx="4371641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Square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Determinant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determinant of a matrix is a scalar </a:t>
            </a:r>
            <a:r>
              <a:rPr lang="en-US" dirty="0" smtClean="0"/>
              <a:t>representation of matrix; considered the “volume” of the matrix or in the case of a VCV matrix it is the generalized variance. 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square matrices </a:t>
            </a:r>
            <a:r>
              <a:rPr lang="en-US" dirty="0" smtClean="0"/>
              <a:t>have determinants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Determinants </a:t>
            </a:r>
            <a:r>
              <a:rPr lang="en-US" dirty="0"/>
              <a:t>are also useful because they tell us whether or not a matrix can </a:t>
            </a:r>
            <a:r>
              <a:rPr lang="en-US" dirty="0" smtClean="0"/>
              <a:t>be inverted (next).</a:t>
            </a:r>
          </a:p>
          <a:p>
            <a:pPr lvl="1"/>
            <a:r>
              <a:rPr lang="en-US" dirty="0" smtClean="0"/>
              <a:t>Not all square matrices can be inverted (must be full rank, non-singular matrix)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Square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Determinant: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708938"/>
              </p:ext>
            </p:extLst>
          </p:nvPr>
        </p:nvGraphicFramePr>
        <p:xfrm>
          <a:off x="449262" y="2286000"/>
          <a:ext cx="8542338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3" imgW="2920680" imgH="1244520" progId="Equation.DSMT4">
                  <p:embed/>
                </p:oleObj>
              </mc:Choice>
              <mc:Fallback>
                <p:oleObj name="Equation" r:id="rId3" imgW="2920680" imgH="12445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" y="2286000"/>
                        <a:ext cx="8542338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3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Square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953000"/>
          </a:xfrm>
        </p:spPr>
        <p:txBody>
          <a:bodyPr/>
          <a:lstStyle/>
          <a:p>
            <a:r>
              <a:rPr lang="en-US" dirty="0" smtClean="0"/>
              <a:t>Determinant: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078387"/>
              </p:ext>
            </p:extLst>
          </p:nvPr>
        </p:nvGraphicFramePr>
        <p:xfrm>
          <a:off x="533400" y="1905000"/>
          <a:ext cx="7656513" cy="4578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3" imgW="3670200" imgH="2184120" progId="Equation.DSMT4">
                  <p:embed/>
                </p:oleObj>
              </mc:Choice>
              <mc:Fallback>
                <p:oleObj name="Equation" r:id="rId3" imgW="3670200" imgH="2184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7656513" cy="45785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45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Inverse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Inverse: Needed to perform the “division” of 2 square matrices</a:t>
            </a:r>
          </a:p>
          <a:p>
            <a:pPr lvl="1"/>
            <a:r>
              <a:rPr lang="en-US" dirty="0" smtClean="0"/>
              <a:t>In scalar terms A/B is the same as A * 1/B</a:t>
            </a:r>
          </a:p>
          <a:p>
            <a:pPr lvl="1"/>
            <a:r>
              <a:rPr lang="en-US" dirty="0" smtClean="0"/>
              <a:t>When we want to divide matrix A by matrix B we simply multiply by A by the inverse of B </a:t>
            </a:r>
          </a:p>
          <a:p>
            <a:pPr lvl="1"/>
            <a:r>
              <a:rPr lang="en-US" dirty="0" smtClean="0"/>
              <a:t>An inverse matrix is defined as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374547"/>
              </p:ext>
            </p:extLst>
          </p:nvPr>
        </p:nvGraphicFramePr>
        <p:xfrm>
          <a:off x="533400" y="4648200"/>
          <a:ext cx="7886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3" imgW="2628720" imgH="304560" progId="Equation.DSMT4">
                  <p:embed/>
                </p:oleObj>
              </mc:Choice>
              <mc:Fallback>
                <p:oleObj name="Equation" r:id="rId3" imgW="2628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4648200"/>
                        <a:ext cx="78867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902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Inverse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Inverse: Needed to perform the “division” of 2 square matrices</a:t>
            </a:r>
          </a:p>
          <a:p>
            <a:pPr lvl="1"/>
            <a:r>
              <a:rPr lang="en-US" dirty="0" smtClean="0"/>
              <a:t>In scalar terms A/B is the same as A * 1/B</a:t>
            </a:r>
          </a:p>
          <a:p>
            <a:pPr lvl="1"/>
            <a:r>
              <a:rPr lang="en-US" dirty="0" smtClean="0"/>
              <a:t>When we want to divide matrix A by matrix B we simply multiply by A by the inverse of B </a:t>
            </a:r>
          </a:p>
          <a:p>
            <a:pPr lvl="1"/>
            <a:r>
              <a:rPr lang="en-US" dirty="0" smtClean="0"/>
              <a:t>An inverse matrix is defined as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953081"/>
              </p:ext>
            </p:extLst>
          </p:nvPr>
        </p:nvGraphicFramePr>
        <p:xfrm>
          <a:off x="533400" y="4648200"/>
          <a:ext cx="7886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3" imgW="2628720" imgH="304560" progId="Equation.DSMT4">
                  <p:embed/>
                </p:oleObj>
              </mc:Choice>
              <mc:Fallback>
                <p:oleObj name="Equation" r:id="rId3" imgW="2628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4648200"/>
                        <a:ext cx="78867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072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Inverse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Matrix Inverse:</a:t>
            </a:r>
          </a:p>
          <a:p>
            <a:pPr lvl="1"/>
            <a:r>
              <a:rPr lang="en-US" dirty="0" smtClean="0"/>
              <a:t>For a 2x2 matrix the inverse is relatively simple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anything else, use a computer…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86904"/>
              </p:ext>
            </p:extLst>
          </p:nvPr>
        </p:nvGraphicFramePr>
        <p:xfrm>
          <a:off x="914400" y="2629184"/>
          <a:ext cx="5486400" cy="3466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3" imgW="2552400" imgH="1612800" progId="Equation.DSMT4">
                  <p:embed/>
                </p:oleObj>
              </mc:Choice>
              <mc:Fallback>
                <p:oleObj name="Equation" r:id="rId3" imgW="255240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629184"/>
                        <a:ext cx="5486400" cy="3466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7183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Singular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Singular Matrix: A matrix is considered singular if the determinant of the matrix is zero</a:t>
            </a:r>
          </a:p>
          <a:p>
            <a:pPr lvl="1"/>
            <a:r>
              <a:rPr lang="en-US" dirty="0" smtClean="0"/>
              <a:t>The matrix cannot be inverted</a:t>
            </a:r>
          </a:p>
          <a:p>
            <a:pPr lvl="1"/>
            <a:r>
              <a:rPr lang="en-US" dirty="0" smtClean="0"/>
              <a:t>Usually caused by linear dependencies between vectors</a:t>
            </a:r>
          </a:p>
          <a:p>
            <a:pPr lvl="1"/>
            <a:r>
              <a:rPr lang="en-US" dirty="0" smtClean="0"/>
              <a:t>When a matrix is not full rank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 extreme form of </a:t>
            </a:r>
            <a:r>
              <a:rPr lang="en-US" dirty="0" err="1" smtClean="0"/>
              <a:t>multicollinearity</a:t>
            </a:r>
            <a:r>
              <a:rPr lang="en-US" dirty="0" smtClean="0"/>
              <a:t> in the matrix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950241"/>
              </p:ext>
            </p:extLst>
          </p:nvPr>
        </p:nvGraphicFramePr>
        <p:xfrm>
          <a:off x="762000" y="3962400"/>
          <a:ext cx="744008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3" imgW="2349360" imgH="457200" progId="Equation.DSMT4">
                  <p:embed/>
                </p:oleObj>
              </mc:Choice>
              <mc:Fallback>
                <p:oleObj name="Equation" r:id="rId3" imgW="2349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962400"/>
                        <a:ext cx="744008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14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matrix?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Matrix is just rectangular arrays of items</a:t>
            </a:r>
          </a:p>
          <a:p>
            <a:r>
              <a:rPr lang="en-US" dirty="0" smtClean="0"/>
              <a:t>A typical </a:t>
            </a:r>
            <a:r>
              <a:rPr lang="en-US" dirty="0"/>
              <a:t>matrix </a:t>
            </a:r>
            <a:r>
              <a:rPr lang="en-US" dirty="0" smtClean="0"/>
              <a:t>is </a:t>
            </a:r>
            <a:r>
              <a:rPr lang="en-US" dirty="0"/>
              <a:t>a rectangular array of numbers arranged in rows and columns.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610354"/>
              </p:ext>
            </p:extLst>
          </p:nvPr>
        </p:nvGraphicFramePr>
        <p:xfrm>
          <a:off x="1905000" y="3352800"/>
          <a:ext cx="49657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1511280" imgH="711000" progId="Equation.DSMT4">
                  <p:embed/>
                </p:oleObj>
              </mc:Choice>
              <mc:Fallback>
                <p:oleObj name="Equation" r:id="rId3" imgW="1511280" imgH="711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352800"/>
                        <a:ext cx="4965700" cy="233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08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convention matrices are “sized” using the number of rows (m) by number of columns (n).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965105"/>
              </p:ext>
            </p:extLst>
          </p:nvPr>
        </p:nvGraphicFramePr>
        <p:xfrm>
          <a:off x="685800" y="2667000"/>
          <a:ext cx="35623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3" imgW="1511300" imgH="711200" progId="Equation.DSMT4">
                  <p:embed/>
                </p:oleObj>
              </mc:Choice>
              <mc:Fallback>
                <p:oleObj name="Equation" r:id="rId3" imgW="1511300" imgH="711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667000"/>
                        <a:ext cx="35623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658410"/>
              </p:ext>
            </p:extLst>
          </p:nvPr>
        </p:nvGraphicFramePr>
        <p:xfrm>
          <a:off x="4648200" y="2667000"/>
          <a:ext cx="23336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5" imgW="990360" imgH="711000" progId="Equation.DSMT4">
                  <p:embed/>
                </p:oleObj>
              </mc:Choice>
              <mc:Fallback>
                <p:oleObj name="Equation" r:id="rId5" imgW="990360" imgH="7110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667000"/>
                        <a:ext cx="233362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004699"/>
              </p:ext>
            </p:extLst>
          </p:nvPr>
        </p:nvGraphicFramePr>
        <p:xfrm>
          <a:off x="1447800" y="4343400"/>
          <a:ext cx="20335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7" imgW="863280" imgH="914400" progId="Equation.DSMT4">
                  <p:embed/>
                </p:oleObj>
              </mc:Choice>
              <mc:Fallback>
                <p:oleObj name="Equation" r:id="rId7" imgW="863280" imgH="914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2033588" cy="215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5334000" y="5105400"/>
          <a:ext cx="13160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9" imgW="558720" imgH="291960" progId="Equation.DSMT4">
                  <p:embed/>
                </p:oleObj>
              </mc:Choice>
              <mc:Fallback>
                <p:oleObj name="Equation" r:id="rId9" imgW="558720" imgH="29196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105400"/>
                        <a:ext cx="131603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21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Square matrix: a square matrix is an </a:t>
            </a:r>
            <a:r>
              <a:rPr lang="en-US" dirty="0" err="1" smtClean="0"/>
              <a:t>mxn</a:t>
            </a:r>
            <a:r>
              <a:rPr lang="en-US" dirty="0" smtClean="0"/>
              <a:t> matrix in which m = n.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Vector: a vector is an </a:t>
            </a:r>
            <a:r>
              <a:rPr lang="en-US" dirty="0" err="1" smtClean="0"/>
              <a:t>mxn</a:t>
            </a:r>
            <a:r>
              <a:rPr lang="en-US" dirty="0" smtClean="0"/>
              <a:t> matrix where either m OR n = 1 (but not both).</a:t>
            </a:r>
            <a:endParaRPr lang="en-US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962400" y="2209800"/>
          <a:ext cx="23241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990360" imgH="711000" progId="Equation.DSMT4">
                  <p:embed/>
                </p:oleObj>
              </mc:Choice>
              <mc:Fallback>
                <p:oleObj name="Equation" r:id="rId3" imgW="990360" imgH="711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209800"/>
                        <a:ext cx="23241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267200" y="4495800"/>
          <a:ext cx="4165600" cy="1969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5" imgW="1942920" imgH="914400" progId="Equation.DSMT4">
                  <p:embed/>
                </p:oleObj>
              </mc:Choice>
              <mc:Fallback>
                <p:oleObj name="Equation" r:id="rId5" imgW="1942920" imgH="914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495800"/>
                        <a:ext cx="4165600" cy="19696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Scalar: a scalar is an </a:t>
            </a:r>
            <a:r>
              <a:rPr lang="en-US" dirty="0" err="1" smtClean="0"/>
              <a:t>mxn</a:t>
            </a:r>
            <a:r>
              <a:rPr lang="en-US" dirty="0" smtClean="0"/>
              <a:t> matrix where BOTH m and n = 1.</a:t>
            </a:r>
          </a:p>
          <a:p>
            <a:endParaRPr lang="en-US" dirty="0" smtClean="0"/>
          </a:p>
          <a:p>
            <a:r>
              <a:rPr lang="en-US" dirty="0" smtClean="0"/>
              <a:t>Zero matrix: an </a:t>
            </a:r>
            <a:r>
              <a:rPr lang="en-US" dirty="0" err="1" smtClean="0"/>
              <a:t>mxn</a:t>
            </a:r>
            <a:r>
              <a:rPr lang="en-US" dirty="0" smtClean="0"/>
              <a:t> matrix of zeros.   </a:t>
            </a:r>
          </a:p>
          <a:p>
            <a:endParaRPr lang="en-US" dirty="0" smtClean="0"/>
          </a:p>
          <a:p>
            <a:r>
              <a:rPr lang="en-US" dirty="0" smtClean="0"/>
              <a:t>Identity Matrix: a square (</a:t>
            </a:r>
            <a:r>
              <a:rPr lang="en-US" dirty="0" err="1" smtClean="0"/>
              <a:t>mxm</a:t>
            </a:r>
            <a:r>
              <a:rPr lang="en-US" dirty="0" smtClean="0"/>
              <a:t>) matrix with 1s on the diagonal and zeros everywhere else.</a:t>
            </a: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4343400" y="2286000"/>
          <a:ext cx="13160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3" imgW="558720" imgH="291960" progId="Equation.DSMT4">
                  <p:embed/>
                </p:oleObj>
              </mc:Choice>
              <mc:Fallback>
                <p:oleObj name="Equation" r:id="rId3" imgW="55872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286000"/>
                        <a:ext cx="131603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6781800" y="2514600"/>
          <a:ext cx="182403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5" imgW="774360" imgH="711000" progId="Equation.DSMT4">
                  <p:embed/>
                </p:oleObj>
              </mc:Choice>
              <mc:Fallback>
                <p:oleObj name="Equation" r:id="rId5" imgW="774360" imgH="711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514600"/>
                        <a:ext cx="1824038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6477000" y="4648200"/>
          <a:ext cx="23018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7" imgW="977760" imgH="711000" progId="Equation.DSMT4">
                  <p:embed/>
                </p:oleObj>
              </mc:Choice>
              <mc:Fallback>
                <p:oleObj name="Equation" r:id="rId7" imgW="977760" imgH="711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648200"/>
                        <a:ext cx="230187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Rank: the rank of a matrix is the maximum number of linearly independent vectors (either row or column) in a matrix</a:t>
            </a:r>
          </a:p>
          <a:p>
            <a:r>
              <a:rPr lang="en-US" dirty="0" smtClean="0"/>
              <a:t>Full Rank: A matrix is considered full rank when all vectors are linearly independent</a:t>
            </a:r>
          </a:p>
        </p:txBody>
      </p:sp>
    </p:spTree>
    <p:extLst>
      <p:ext uri="{BB962C8B-B14F-4D97-AF65-F5344CB8AC3E}">
        <p14:creationId xmlns:p14="http://schemas.microsoft.com/office/powerpoint/2010/main" val="28554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Transposing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Transpose: is the </a:t>
            </a:r>
            <a:r>
              <a:rPr lang="en-US" dirty="0" err="1" smtClean="0"/>
              <a:t>mxn</a:t>
            </a:r>
            <a:r>
              <a:rPr lang="en-US" dirty="0" smtClean="0"/>
              <a:t> matrix obtained by interchanging the rows and columns of a matrix (converting it to an </a:t>
            </a:r>
            <a:r>
              <a:rPr lang="en-US" dirty="0" err="1" smtClean="0"/>
              <a:t>nxm</a:t>
            </a:r>
            <a:r>
              <a:rPr lang="en-US" dirty="0" smtClean="0"/>
              <a:t> matrix)</a:t>
            </a:r>
            <a:endParaRPr 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85800" y="2895600"/>
          <a:ext cx="4044678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2120760" imgH="914400" progId="Equation.DSMT4">
                  <p:embed/>
                </p:oleObj>
              </mc:Choice>
              <mc:Fallback>
                <p:oleObj name="Equation" r:id="rId3" imgW="2120760" imgH="914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4044678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09600" y="4419600"/>
          <a:ext cx="67833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5" imgW="2882880" imgH="914400" progId="Equation.DSMT4">
                  <p:embed/>
                </p:oleObj>
              </mc:Choice>
              <mc:Fallback>
                <p:oleObj name="Equation" r:id="rId5" imgW="2882880" imgH="914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6783388" cy="215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1447800" y="4648200"/>
            <a:ext cx="5334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16200000">
            <a:off x="6057900" y="3695700"/>
            <a:ext cx="533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6200000">
            <a:off x="2514600" y="3581400"/>
            <a:ext cx="533400" cy="26670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4000" y="4343400"/>
            <a:ext cx="533400" cy="22098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1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Matrices can be added (or subtracted) as long as the 2 matrices are the same size</a:t>
            </a:r>
          </a:p>
          <a:p>
            <a:pPr lvl="1"/>
            <a:r>
              <a:rPr lang="en-US" dirty="0" smtClean="0"/>
              <a:t>Simply add or subtract the corresponding components of each matrix.  </a:t>
            </a:r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685800" y="3429000"/>
          <a:ext cx="7189788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4431960" imgH="1650960" progId="Equation.DSMT4">
                  <p:embed/>
                </p:oleObj>
              </mc:Choice>
              <mc:Fallback>
                <p:oleObj name="Equation" r:id="rId3" imgW="4431960" imgH="1650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189788" cy="268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Multiplying a matrix by a scalar: each element in the matrix is multiplied by the scalar.</a:t>
            </a:r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685800" y="2819400"/>
          <a:ext cx="602067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2565360" imgH="939600" progId="Equation.DSMT4">
                  <p:embed/>
                </p:oleObj>
              </mc:Choice>
              <mc:Fallback>
                <p:oleObj name="Equation" r:id="rId3" imgW="2565360" imgH="939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9400"/>
                        <a:ext cx="6020672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497</TotalTime>
  <Words>655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Prefab</vt:lpstr>
      <vt:lpstr>Equation</vt:lpstr>
      <vt:lpstr>MathType 6.0 Equation</vt:lpstr>
      <vt:lpstr>Intro to Matrices</vt:lpstr>
      <vt:lpstr>What is a matrix?</vt:lpstr>
      <vt:lpstr>Sizing a matrix</vt:lpstr>
      <vt:lpstr>“Special” Matrices</vt:lpstr>
      <vt:lpstr>“Special” Matrices</vt:lpstr>
      <vt:lpstr>Matrix Rank</vt:lpstr>
      <vt:lpstr>Transposing a Matrix</vt:lpstr>
      <vt:lpstr>Matrix Addition</vt:lpstr>
      <vt:lpstr>Matrix Multiplication</vt:lpstr>
      <vt:lpstr>Matrix Multiplication</vt:lpstr>
      <vt:lpstr>Matrix Multiplication</vt:lpstr>
      <vt:lpstr>Reducing Square Matrices</vt:lpstr>
      <vt:lpstr>Reducing Square Matrices</vt:lpstr>
      <vt:lpstr>Reducing Square Matrices</vt:lpstr>
      <vt:lpstr>Reducing Square Matrices</vt:lpstr>
      <vt:lpstr>Matrix Inverse</vt:lpstr>
      <vt:lpstr>Matrix Inverse</vt:lpstr>
      <vt:lpstr>Matrix Inverse</vt:lpstr>
      <vt:lpstr>Singular Matrix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Matrices</dc:title>
  <dc:creator>Andrew Ainsworth</dc:creator>
  <cp:lastModifiedBy>Andrew Ainsworth</cp:lastModifiedBy>
  <cp:revision>25</cp:revision>
  <dcterms:created xsi:type="dcterms:W3CDTF">2011-08-30T18:20:53Z</dcterms:created>
  <dcterms:modified xsi:type="dcterms:W3CDTF">2011-08-31T06:52:56Z</dcterms:modified>
</cp:coreProperties>
</file>